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4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5.xml" ContentType="application/vnd.openxmlformats-officedocument.presentationml.notesSlid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gs/tag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9" r:id="rId3"/>
    <p:sldId id="258" r:id="rId4"/>
    <p:sldId id="257" r:id="rId5"/>
    <p:sldId id="261" r:id="rId6"/>
    <p:sldId id="260" r:id="rId7"/>
    <p:sldId id="263" r:id="rId8"/>
    <p:sldId id="269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3.jpeg>
</file>

<file path=ppt/media/image4.png>
</file>

<file path=ppt/media/image5.jpe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B2DCD-E898-4384-A33F-296861104FA0}" type="datetimeFigureOut">
              <a:rPr lang="en-SG" smtClean="0"/>
              <a:t>27/7/2020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08FD6D-379F-4E3F-B6FF-28C1C6EAC55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195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8305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69496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3018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1091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smtClean="0"/>
              <a:t>If you notice</a:t>
            </a:r>
            <a:r>
              <a:rPr lang="en-SG" baseline="0" dirty="0" smtClean="0"/>
              <a:t> in the previous slides, data historian appear in SCADA, DCS, PLC network. 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02A353-A240-401F-A1AC-87F44E525D6F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018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901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49083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8FD6D-379F-4E3F-B6FF-28C1C6EAC55F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18112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2.emf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phvkkybTt0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hyperlink" Target="http://advdownload.advantech.com/productfile/Downloadfile1/1-1QSZCG7/WebAccess%20V8.4%20Driver%20List.pdf" TargetMode="Externa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MMK5B37Xx4" TargetMode="Externa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Introduction to</a:t>
            </a:r>
            <a:br>
              <a:rPr lang="en-SG" dirty="0" smtClean="0"/>
            </a:br>
            <a:r>
              <a:rPr lang="en-SG" dirty="0" smtClean="0"/>
              <a:t>Modern SCADA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9653" y="3906266"/>
            <a:ext cx="8743012" cy="1322587"/>
          </a:xfrm>
        </p:spPr>
        <p:txBody>
          <a:bodyPr/>
          <a:lstStyle/>
          <a:p>
            <a:r>
              <a:rPr lang="en-SG" dirty="0" smtClean="0"/>
              <a:t>Materials are from: </a:t>
            </a:r>
          </a:p>
          <a:p>
            <a:r>
              <a:rPr lang="en-SG" sz="1400" dirty="0" smtClean="0"/>
              <a:t>Book: Practical </a:t>
            </a:r>
            <a:r>
              <a:rPr lang="en-SG" sz="1400" dirty="0"/>
              <a:t>Modern SCADA Protocols: DNP3, 60870.5 and Related Systems </a:t>
            </a:r>
            <a:r>
              <a:rPr lang="en-SG" sz="1400" dirty="0" smtClean="0"/>
              <a:t>by </a:t>
            </a:r>
            <a:r>
              <a:rPr lang="en-SG" sz="1400" dirty="0"/>
              <a:t>Gordon Clarke CP </a:t>
            </a:r>
            <a:r>
              <a:rPr lang="en-SG" sz="1400" dirty="0" err="1" smtClean="0"/>
              <a:t>Eng</a:t>
            </a:r>
            <a:endParaRPr lang="en-SG" sz="1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61"/>
    </mc:Choice>
    <mc:Fallback xmlns="">
      <p:transition spd="slow" advTm="18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4068" y="503113"/>
            <a:ext cx="6281873" cy="3356734"/>
          </a:xfrm>
        </p:spPr>
        <p:txBody>
          <a:bodyPr/>
          <a:lstStyle/>
          <a:p>
            <a:pPr marL="0" indent="0">
              <a:buNone/>
            </a:pPr>
            <a:r>
              <a:rPr lang="en-SG" dirty="0" smtClean="0"/>
              <a:t>SCADA systems integrates </a:t>
            </a:r>
            <a:r>
              <a:rPr lang="en-SG" dirty="0"/>
              <a:t>D</a:t>
            </a:r>
            <a:r>
              <a:rPr lang="en-SG" dirty="0" smtClean="0"/>
              <a:t>ata Acquisition systems (Historians) with Data Transmission &amp; HMI Software to provide a centralized monitoring and control system </a:t>
            </a:r>
          </a:p>
          <a:p>
            <a:r>
              <a:rPr lang="en-SG" dirty="0" smtClean="0"/>
              <a:t>Collect field information</a:t>
            </a:r>
          </a:p>
          <a:p>
            <a:r>
              <a:rPr lang="en-SG" dirty="0" smtClean="0"/>
              <a:t>Transfer to central computer facility</a:t>
            </a:r>
          </a:p>
          <a:p>
            <a:r>
              <a:rPr lang="en-SG" dirty="0" smtClean="0"/>
              <a:t>Operator monitoring or control from central location in near real time </a:t>
            </a:r>
          </a:p>
          <a:p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7948" y="3325480"/>
            <a:ext cx="7609830" cy="30975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39454" y="6496693"/>
            <a:ext cx="7206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Source: NIST special publication 800-82, Guide to ICS Security </a:t>
            </a:r>
          </a:p>
          <a:p>
            <a:endParaRPr lang="en-SG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 smtClean="0"/>
              <a:t>Supervisory Control and Data Acquisition</a:t>
            </a:r>
            <a:endParaRPr lang="en-SG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810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67"/>
    </mc:Choice>
    <mc:Fallback xmlns="">
      <p:transition spd="slow" advTm="74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sphvkkybTt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68966" y="111270"/>
            <a:ext cx="11837977" cy="66588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526" y="6400800"/>
            <a:ext cx="338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chemeClr val="bg1"/>
                </a:solidFill>
              </a:rPr>
              <a:t>https://youtu.be/sphvkkybTt0</a:t>
            </a:r>
          </a:p>
        </p:txBody>
      </p:sp>
    </p:spTree>
    <p:extLst>
      <p:ext uri="{BB962C8B-B14F-4D97-AF65-F5344CB8AC3E}">
        <p14:creationId xmlns:p14="http://schemas.microsoft.com/office/powerpoint/2010/main" val="118231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114" y="2276034"/>
            <a:ext cx="3498979" cy="1239077"/>
          </a:xfrm>
        </p:spPr>
        <p:txBody>
          <a:bodyPr>
            <a:normAutofit fontScale="90000"/>
          </a:bodyPr>
          <a:lstStyle/>
          <a:p>
            <a:r>
              <a:rPr lang="en-SG" dirty="0" smtClean="0"/>
              <a:t>SCADA Main Components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3599" y="803186"/>
            <a:ext cx="6576842" cy="5050103"/>
          </a:xfrm>
        </p:spPr>
        <p:txBody>
          <a:bodyPr/>
          <a:lstStyle/>
          <a:p>
            <a:r>
              <a:rPr lang="en-SG" dirty="0" smtClean="0"/>
              <a:t>HMI – Locally at field</a:t>
            </a:r>
          </a:p>
          <a:p>
            <a:r>
              <a:rPr lang="en-SG" dirty="0" smtClean="0"/>
              <a:t>RTU – Outdoor controller with networking capability </a:t>
            </a:r>
          </a:p>
          <a:p>
            <a:r>
              <a:rPr lang="en-SG" dirty="0" smtClean="0"/>
              <a:t>PLC – Industrial computer that receive signal, evaluates program and generates outputs to control process</a:t>
            </a:r>
          </a:p>
          <a:p>
            <a:r>
              <a:rPr lang="en-SG" b="1" dirty="0">
                <a:solidFill>
                  <a:srgbClr val="0070C0"/>
                </a:solidFill>
              </a:rPr>
              <a:t>Supervisory System </a:t>
            </a:r>
            <a:r>
              <a:rPr lang="en-SG" dirty="0"/>
              <a:t>– </a:t>
            </a:r>
            <a:r>
              <a:rPr lang="en-SG" dirty="0" smtClean="0"/>
              <a:t>Software that gather data from controllers </a:t>
            </a:r>
            <a:r>
              <a:rPr lang="en-SG" dirty="0"/>
              <a:t>and </a:t>
            </a:r>
            <a:r>
              <a:rPr lang="en-SG" dirty="0" smtClean="0"/>
              <a:t>provide central </a:t>
            </a:r>
            <a:r>
              <a:rPr lang="en-SG" dirty="0"/>
              <a:t>control</a:t>
            </a:r>
          </a:p>
          <a:p>
            <a:r>
              <a:rPr lang="en-SG" b="1" dirty="0">
                <a:solidFill>
                  <a:srgbClr val="0070C0"/>
                </a:solidFill>
              </a:rPr>
              <a:t>Data Historian </a:t>
            </a:r>
            <a:r>
              <a:rPr lang="en-SG" dirty="0"/>
              <a:t>– </a:t>
            </a:r>
            <a:r>
              <a:rPr lang="en-SG" dirty="0" smtClean="0"/>
              <a:t>Acquire data from supervisory system</a:t>
            </a:r>
          </a:p>
          <a:p>
            <a:pPr lvl="1"/>
            <a:r>
              <a:rPr lang="en-SG" sz="1800" dirty="0" smtClean="0"/>
              <a:t>Data used </a:t>
            </a:r>
            <a:r>
              <a:rPr lang="en-SG" sz="1800" dirty="0"/>
              <a:t>by both industrial operation and </a:t>
            </a:r>
            <a:r>
              <a:rPr lang="en-SG" sz="1800" dirty="0" smtClean="0"/>
              <a:t>enterprise</a:t>
            </a:r>
          </a:p>
          <a:p>
            <a:pPr lvl="1"/>
            <a:r>
              <a:rPr lang="en-SG" sz="1800" dirty="0" smtClean="0"/>
              <a:t>Recommended </a:t>
            </a:r>
            <a:r>
              <a:rPr lang="en-SG" sz="1800" dirty="0"/>
              <a:t>to be in Demilitarized zone</a:t>
            </a:r>
            <a:endParaRPr lang="en-SG" dirty="0"/>
          </a:p>
          <a:p>
            <a:r>
              <a:rPr lang="en-SG" b="1" dirty="0" smtClean="0"/>
              <a:t>Communication infrastructure – Operation Technology and Information Technology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74" y="3407728"/>
            <a:ext cx="5062725" cy="328094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293077" y="3973691"/>
            <a:ext cx="2696308" cy="1377895"/>
            <a:chOff x="293077" y="3973691"/>
            <a:chExt cx="2696308" cy="1377895"/>
          </a:xfrm>
        </p:grpSpPr>
        <p:grpSp>
          <p:nvGrpSpPr>
            <p:cNvPr id="15" name="Group 14"/>
            <p:cNvGrpSpPr/>
            <p:nvPr/>
          </p:nvGrpSpPr>
          <p:grpSpPr>
            <a:xfrm>
              <a:off x="1117600" y="3973691"/>
              <a:ext cx="1823156" cy="745065"/>
              <a:chOff x="1117600" y="3973691"/>
              <a:chExt cx="1823156" cy="745065"/>
            </a:xfrm>
          </p:grpSpPr>
          <p:cxnSp>
            <p:nvCxnSpPr>
              <p:cNvPr id="7" name="Elbow Connector 6"/>
              <p:cNvCxnSpPr/>
              <p:nvPr/>
            </p:nvCxnSpPr>
            <p:spPr>
              <a:xfrm rot="16200000" flipV="1">
                <a:off x="1301045" y="4196645"/>
                <a:ext cx="722489" cy="321734"/>
              </a:xfrm>
              <a:prstGeom prst="bentConnector3">
                <a:avLst>
                  <a:gd name="adj1" fmla="val 1563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H="1">
                <a:off x="1117600" y="3973691"/>
                <a:ext cx="1823156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Elbow Connector 18"/>
            <p:cNvCxnSpPr/>
            <p:nvPr/>
          </p:nvCxnSpPr>
          <p:spPr>
            <a:xfrm rot="10800000" flipV="1">
              <a:off x="1195755" y="4741334"/>
              <a:ext cx="627402" cy="610252"/>
            </a:xfrm>
            <a:prstGeom prst="bentConnector3">
              <a:avLst>
                <a:gd name="adj1" fmla="val 98581"/>
              </a:avLst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93077" y="5339862"/>
              <a:ext cx="2696308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590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285"/>
    </mc:Choice>
    <mc:Fallback xmlns="">
      <p:transition spd="slow" advTm="115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Data Historian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Also known as </a:t>
            </a:r>
            <a:r>
              <a:rPr lang="en-SG" dirty="0"/>
              <a:t>O</a:t>
            </a:r>
            <a:r>
              <a:rPr lang="en-SG" dirty="0" smtClean="0"/>
              <a:t>perational Historian</a:t>
            </a:r>
          </a:p>
          <a:p>
            <a:r>
              <a:rPr lang="en-SG" dirty="0" smtClean="0"/>
              <a:t>Software application collecting real-time process data from automation processes</a:t>
            </a:r>
          </a:p>
          <a:p>
            <a:r>
              <a:rPr lang="en-SG" dirty="0" smtClean="0"/>
              <a:t>Concurrent or post data analysis </a:t>
            </a:r>
          </a:p>
          <a:p>
            <a:r>
              <a:rPr lang="en-SG" dirty="0" smtClean="0"/>
              <a:t>Time-stamped data</a:t>
            </a:r>
          </a:p>
          <a:p>
            <a:r>
              <a:rPr lang="en-SG" dirty="0" smtClean="0"/>
              <a:t>Usually a desktop workstation with standard operating system </a:t>
            </a:r>
          </a:p>
          <a:p>
            <a:r>
              <a:rPr lang="en-SG" dirty="0" smtClean="0"/>
              <a:t>Usually supports industrial protocols such as Modbus, Open Platform Communications (OPC) to directly connect to HMI / PLC/ RTU </a:t>
            </a:r>
            <a:endParaRPr lang="en-SG" dirty="0"/>
          </a:p>
        </p:txBody>
      </p:sp>
      <p:sp>
        <p:nvSpPr>
          <p:cNvPr id="4" name="TextBox 3"/>
          <p:cNvSpPr txBox="1"/>
          <p:nvPr/>
        </p:nvSpPr>
        <p:spPr>
          <a:xfrm>
            <a:off x="4845188" y="6187367"/>
            <a:ext cx="7464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 smtClean="0"/>
              <a:t>Source: Cyber-security of SCADA and other Industrial Control Systems, Edward </a:t>
            </a:r>
            <a:r>
              <a:rPr lang="en-SG" sz="1400" dirty="0" err="1" smtClean="0"/>
              <a:t>J.M.Colbert</a:t>
            </a:r>
            <a:r>
              <a:rPr lang="en-SG" sz="1400" dirty="0" smtClean="0"/>
              <a:t>, Springer</a:t>
            </a:r>
            <a:endParaRPr lang="en-SG" sz="14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2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83"/>
    </mc:Choice>
    <mc:Fallback xmlns="">
      <p:transition spd="slow" advTm="51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SCADA</a:t>
            </a:r>
            <a:br>
              <a:rPr lang="en-SG" dirty="0" smtClean="0"/>
            </a:br>
            <a:r>
              <a:rPr lang="en-SG" dirty="0" smtClean="0"/>
              <a:t>Software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318052"/>
            <a:ext cx="6281873" cy="5733756"/>
          </a:xfrm>
        </p:spPr>
        <p:txBody>
          <a:bodyPr>
            <a:normAutofit/>
          </a:bodyPr>
          <a:lstStyle/>
          <a:p>
            <a:r>
              <a:rPr lang="en-SG" dirty="0" smtClean="0"/>
              <a:t>Dynamic representation of process</a:t>
            </a:r>
          </a:p>
          <a:p>
            <a:pPr lvl="1"/>
            <a:r>
              <a:rPr lang="en-SG" sz="1800" dirty="0" smtClean="0"/>
              <a:t>Monitoring</a:t>
            </a:r>
          </a:p>
          <a:p>
            <a:pPr lvl="1"/>
            <a:r>
              <a:rPr lang="en-SG" sz="1800" dirty="0" smtClean="0"/>
              <a:t>Control</a:t>
            </a:r>
          </a:p>
          <a:p>
            <a:pPr lvl="1"/>
            <a:r>
              <a:rPr lang="en-SG" sz="1800" dirty="0" smtClean="0"/>
              <a:t>Alarm</a:t>
            </a:r>
          </a:p>
          <a:p>
            <a:r>
              <a:rPr lang="en-SG" dirty="0" smtClean="0"/>
              <a:t>Interface to Databases such as SQL, MS Access</a:t>
            </a:r>
          </a:p>
          <a:p>
            <a:pPr lvl="1"/>
            <a:r>
              <a:rPr lang="en-SG" sz="1800" dirty="0" smtClean="0"/>
              <a:t>Trending</a:t>
            </a:r>
          </a:p>
          <a:p>
            <a:pPr lvl="1"/>
            <a:r>
              <a:rPr lang="en-SG" sz="1800" dirty="0" smtClean="0"/>
              <a:t>Report</a:t>
            </a:r>
          </a:p>
          <a:p>
            <a:r>
              <a:rPr lang="en-SG" b="1" dirty="0" smtClean="0"/>
              <a:t>Proprietary</a:t>
            </a:r>
            <a:r>
              <a:rPr lang="en-SG" dirty="0" smtClean="0"/>
              <a:t> </a:t>
            </a:r>
            <a:r>
              <a:rPr lang="en-SG" dirty="0"/>
              <a:t>– Developed to communicate with specific vendor hardware</a:t>
            </a:r>
          </a:p>
          <a:p>
            <a:r>
              <a:rPr lang="en-SG" b="1" dirty="0"/>
              <a:t>Open</a:t>
            </a:r>
            <a:r>
              <a:rPr lang="en-SG" dirty="0"/>
              <a:t> – Interoperable with different manufacturers’ equipment on the same system</a:t>
            </a:r>
          </a:p>
          <a:p>
            <a:pPr lvl="1"/>
            <a:r>
              <a:rPr lang="en-SG" sz="1800" dirty="0"/>
              <a:t>Open systems and communication standards </a:t>
            </a:r>
            <a:endParaRPr lang="en-SG" dirty="0"/>
          </a:p>
          <a:p>
            <a:pPr lvl="2"/>
            <a:r>
              <a:rPr lang="en-SG" sz="1800" dirty="0"/>
              <a:t>Open protocols</a:t>
            </a:r>
          </a:p>
          <a:p>
            <a:pPr lvl="2"/>
            <a:r>
              <a:rPr lang="en-SG" sz="1800" dirty="0"/>
              <a:t>Variety of datalink </a:t>
            </a:r>
            <a:r>
              <a:rPr lang="en-SG" sz="1800" dirty="0" smtClean="0"/>
              <a:t>technologies</a:t>
            </a:r>
            <a:endParaRPr lang="en-SG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118447" y="5976880"/>
            <a:ext cx="6907900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SG" dirty="0" smtClean="0"/>
              <a:t>Example of SCADA Drivers </a:t>
            </a:r>
          </a:p>
          <a:p>
            <a:r>
              <a:rPr lang="en-SG" sz="1400" dirty="0">
                <a:hlinkClick r:id="rId6"/>
              </a:rPr>
              <a:t>http://advdownload.advantech.com/productfile/Downloadfile1/1-1QSZCG7/WebAccess%20V8.4%20Driver%20List.pdf</a:t>
            </a:r>
            <a:endParaRPr lang="en-SG" sz="14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0553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676"/>
    </mc:Choice>
    <mc:Fallback xmlns="">
      <p:transition spd="slow" advTm="143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MMK5B37Xx4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74349" y="194711"/>
            <a:ext cx="11702912" cy="65828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4349" y="6408267"/>
            <a:ext cx="3640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chemeClr val="bg1"/>
                </a:solidFill>
              </a:rPr>
              <a:t>https://youtu.be/CMMK5B37Xx4</a:t>
            </a:r>
          </a:p>
        </p:txBody>
      </p:sp>
    </p:spTree>
    <p:extLst>
      <p:ext uri="{BB962C8B-B14F-4D97-AF65-F5344CB8AC3E}">
        <p14:creationId xmlns:p14="http://schemas.microsoft.com/office/powerpoint/2010/main" val="284385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PRING_QUIZ_SHAPE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5875" cap="flat" cmpd="sng" algn="ctr">
            <a:noFill/>
            <a:prstDash val="solid"/>
          </a:ln>
          <a:effectLst>
            <a:innerShdw>
              <a:scrgbClr r="0" g="0" b="0">
                <a:alpha val="0"/>
              </a:scrgbClr>
            </a:innerShdw>
          </a:effectLst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  <a:shade val="9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5" name="ISPRING_QUIZ_SHAPE1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47570" y="1851660"/>
            <a:ext cx="7899400" cy="4445000"/>
          </a:xfrm>
          <a:prstGeom prst="rect">
            <a:avLst/>
          </a:prstGeom>
          <a:effectLst>
            <a:outerShdw blurRad="114300" dist="38100" dir="5400000" rotWithShape="0">
              <a:scrgbClr r="0" g="0" b="0">
                <a:alpha val="20000"/>
              </a:scrgbClr>
            </a:outerShdw>
          </a:effectLst>
        </p:spPr>
      </p:pic>
      <p:sp>
        <p:nvSpPr>
          <p:cNvPr id="6" name="ISPRING_QUIZ_SHAPE2"/>
          <p:cNvSpPr txBox="1"/>
          <p:nvPr/>
        </p:nvSpPr>
        <p:spPr>
          <a:xfrm>
            <a:off x="731520" y="411480"/>
            <a:ext cx="10728960" cy="553998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SG" sz="30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  Quiz</a:t>
            </a:r>
            <a:endParaRPr lang="en-SG" sz="30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7" name="ISPRING_QUIZ_SHAPE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57855" y="482600"/>
            <a:ext cx="406400" cy="406400"/>
          </a:xfrm>
          <a:prstGeom prst="rect">
            <a:avLst/>
          </a:prstGeom>
          <a:effectLst>
            <a:innerShdw>
              <a:scrgbClr r="0" g="0" b="0">
                <a:alpha val="0"/>
              </a:scrgbClr>
            </a:innerShdw>
          </a:effectLst>
        </p:spPr>
      </p:pic>
      <p:sp>
        <p:nvSpPr>
          <p:cNvPr id="8" name="ISPRING_QUIZ_SHAPE4"/>
          <p:cNvSpPr txBox="1"/>
          <p:nvPr/>
        </p:nvSpPr>
        <p:spPr>
          <a:xfrm>
            <a:off x="731520" y="1097280"/>
            <a:ext cx="10728960" cy="430887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Click the </a:t>
            </a:r>
            <a:r>
              <a:rPr lang="en-GB" sz="2200" b="1" smtClean="0">
                <a:solidFill>
                  <a:srgbClr val="343944"/>
                </a:solidFill>
                <a:effectLst/>
                <a:latin typeface="Segoe UI Semibold" panose="020B0702040204020203" pitchFamily="34" charset="0"/>
              </a:rPr>
              <a:t>Quiz</a:t>
            </a:r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button to edit this object</a:t>
            </a:r>
            <a:endParaRPr lang="en-SG" sz="22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136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OJECT_VERSION" val="9.32"/>
  <p:tag name="ISPRING_PROJECT_FOLDER_UPDATED" val="1"/>
  <p:tag name="ISPRING_LMS_API_VERSION" val="SCORM 1.2"/>
  <p:tag name="ISPRING_ULTRA_SCORM_COURSE_ID" val="5CD3063D-1C5D-4403-B801-E9A18AC12A47"/>
  <p:tag name="ISPRING_CMI5_LAUNCH_METHOD" val="any window"/>
  <p:tag name="ISPRING_SCORM_RATE_SLIDES" val="1"/>
  <p:tag name="ISPRINGCLOUDFOLDERID" val="1"/>
  <p:tag name="ISPRINGONLINEFOLDERID" val="1"/>
  <p:tag name="ISPRING_SCORM_PASSING_SCORE" val="90.000000"/>
  <p:tag name="ISPRING_FIRST_PUBLISH" val="1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free&quot;},&quot;advancedSettings&quot;:{&quot;enableTextAllocation&quot;:&quot;T_TRUE&quot;,&quot;viewingFromLocalDrive&quot;:&quot;T_TRUE&quot;,&quot;contentScale&quot;:75,&quot;contentScaleMode&quot;:&quot;SCAL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publishDestination&quot;:&quot;LMS&quot;,&quot;wordSettings&quot;:{&quot;printCopies&quot;:1}}"/>
  <p:tag name="ISPRING_UUID" val="{45C3CEAE-1CCA-40B1-8944-62E0736827C0}"/>
  <p:tag name="ISPRING_RESOURCE_FOLDER" val="D:\ET0917 - PLCA\New Lecture\Lecture 10\Lecture 10-1 SCADA\"/>
  <p:tag name="ISPRING_PRESENTATION_PATH" val="D:\ET0917 - PLCA\New Lecture\Lecture 10\Lecture 10-1 SCADA.pptx"/>
  <p:tag name="ISPRING_ULTRA_SCORM_COURCE_TITLE" val="Lecture 10-1 SCAD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[[&quot;\\-\uFFFD\u0018{983F2BAD-954E-45DE-8A10-759E907E4FA0}&quot;,&quot;D:\\ET0917 - PLCA\\New Lecture\\Lecture 10&quot;]]"/>
  <p:tag name="ISPRING_PRESENTATION_TITLE" val="Lecture 10-1 SCAD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5|5.4|10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|23.2|12.2|11|6.2|12.3|1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5|3.1|1.4|11.1|9.9|12.4|1.3|5.8|44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QUIZ_PROPERTIES" val="&lt;QuizProperties&gt;&lt;passAction&gt;&lt;action&gt;3&lt;/action&gt;&lt;/passAction&gt;&lt;failAction&gt;&lt;action&gt;3&lt;/action&gt;&lt;/failAction&gt;&lt;viewSlidesPolicy&gt;0&lt;/viewSlidesPolicy&gt;&lt;allowInterrupt&gt;1&lt;/allowInterrupt&gt;&lt;restartFailedQuiz&gt;0&lt;/restartFailedQuiz&gt;&lt;/QuizProperties&gt;&#10;"/>
  <p:tag name="ISPRING_QUIZ_SHAPES_ADDED" val="1"/>
  <p:tag name="ISPRING_RESOURCE_QUIZ" val="quiz1.quiz"/>
  <p:tag name="ISPRING_QUIZ_FULL_PATH" val="D:\ET0917 - PLCA\New Lecture\Lecture 10\Lecture 10-1 SCADA\quiz\quiz1.quiz"/>
  <p:tag name="ISPRING_QUIZ_RELATIVE_PATH" val="Lecture 10-1 SCADA\quiz\quiz1.quiz"/>
</p:tagLst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949F10E902964387F3FC0FAFDD3733" ma:contentTypeVersion="7" ma:contentTypeDescription="Create a new document." ma:contentTypeScope="" ma:versionID="93551f1c400db8e11f5664d02a6606d8">
  <xsd:schema xmlns:xsd="http://www.w3.org/2001/XMLSchema" xmlns:xs="http://www.w3.org/2001/XMLSchema" xmlns:p="http://schemas.microsoft.com/office/2006/metadata/properties" xmlns:ns2="4669478b-ecd4-41a6-810b-55ece70d8990" targetNamespace="http://schemas.microsoft.com/office/2006/metadata/properties" ma:root="true" ma:fieldsID="fe96acb2051091ad84a13edd7a73a233" ns2:_="">
    <xsd:import namespace="4669478b-ecd4-41a6-810b-55ece70d89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9478b-ecd4-41a6-810b-55ece70d89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2D6322-47B9-43DF-9CCA-EEE74042D558}"/>
</file>

<file path=customXml/itemProps2.xml><?xml version="1.0" encoding="utf-8"?>
<ds:datastoreItem xmlns:ds="http://schemas.openxmlformats.org/officeDocument/2006/customXml" ds:itemID="{CFD722D5-922C-4377-BCD7-CC1F1AEA3659}"/>
</file>

<file path=customXml/itemProps3.xml><?xml version="1.0" encoding="utf-8"?>
<ds:datastoreItem xmlns:ds="http://schemas.openxmlformats.org/officeDocument/2006/customXml" ds:itemID="{67CAA640-DD19-4E40-89B2-A44239A04394}"/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4477</TotalTime>
  <Words>331</Words>
  <Application>Microsoft Office PowerPoint</Application>
  <PresentationFormat>Widescreen</PresentationFormat>
  <Paragraphs>54</Paragraphs>
  <Slides>8</Slides>
  <Notes>8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Calibri Light</vt:lpstr>
      <vt:lpstr>Rockwell</vt:lpstr>
      <vt:lpstr>Segoe UI</vt:lpstr>
      <vt:lpstr>Segoe UI Semibold</vt:lpstr>
      <vt:lpstr>Wingdings</vt:lpstr>
      <vt:lpstr>Atlas</vt:lpstr>
      <vt:lpstr>Introduction to Modern SCADA</vt:lpstr>
      <vt:lpstr>Supervisory Control and Data Acquisition</vt:lpstr>
      <vt:lpstr>PowerPoint Presentation</vt:lpstr>
      <vt:lpstr>SCADA Main Components</vt:lpstr>
      <vt:lpstr>Data Historian</vt:lpstr>
      <vt:lpstr>SCADA Software</vt:lpstr>
      <vt:lpstr>PowerPoint Presentation</vt:lpstr>
      <vt:lpstr>PowerPoint Presentation</vt:lpstr>
    </vt:vector>
  </TitlesOfParts>
  <Company>Singapore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10-1 SCADA</dc:title>
  <dc:creator>Poh Chin Poh</dc:creator>
  <cp:lastModifiedBy>Poh Chin Poh</cp:lastModifiedBy>
  <cp:revision>68</cp:revision>
  <dcterms:created xsi:type="dcterms:W3CDTF">2020-06-05T13:33:06Z</dcterms:created>
  <dcterms:modified xsi:type="dcterms:W3CDTF">2020-07-27T08:28:08Z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0x010100C8949F10E902964387F3FC0FAFDD3733</vt:lpwstr>
  </property>
</Properties>
</file>

<file path=docProps/thumbnail.jpeg>
</file>